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4" r:id="rId2"/>
    <p:sldId id="296" r:id="rId3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559DAB8F-8DE0-40DC-A0EC-A5E0CD5730F6}">
          <p14:sldIdLst>
            <p14:sldId id="294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9B1DED-6E85-427C-96B9-45BC366F45A5}" v="342" dt="2025-10-06T19:24:04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2" autoAdjust="0"/>
    <p:restoredTop sz="84615" autoAdjust="0"/>
  </p:normalViewPr>
  <p:slideViewPr>
    <p:cSldViewPr snapToGrid="0">
      <p:cViewPr varScale="1">
        <p:scale>
          <a:sx n="94" d="100"/>
          <a:sy n="94" d="100"/>
        </p:scale>
        <p:origin x="11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9150962-4D16-52DE-D6AB-15491B1F0E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0AD9E-5C34-4CD3-F678-DB061FE78C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D14C0264-BA28-4F98-80D0-F18404EACF2E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7D5A0-12C7-C9D0-BE5A-23BC8EC6C4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0CA35-9F16-0960-E837-F7DFF537D6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6D8A221-6DCE-416F-8DA2-3958D52E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242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CA81245-2A26-4F0C-9CD8-A1E6F4B7AEAD}" type="datetimeFigureOut">
              <a:rPr lang="en-US" smtClean="0"/>
              <a:t>10/11/25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0"/>
            <a:ext cx="5608320" cy="3636706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5864A5F-3ED6-41F9-9606-602E7C448F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6028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864A5F-3ED6-41F9-9606-602E7C448F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5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D43F3-8D66-250B-DD13-CD75264B1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375536-9E75-E07F-26C4-1C56E5EF3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E0508-BEFA-88FB-93D0-AEBAB2A55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7C790-FB82-45ED-8C43-534AE708BCDF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3251D-77AC-5717-6468-AF2474217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16CC8-45F0-715F-1B0F-25F939EA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4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C638-28BE-38CC-341D-4D7AEDC19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BE460-B883-73CD-30D1-7F307565B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B926A-B081-984B-641D-989E304C2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5B7A-E3EE-4B5F-A5F3-A99740ADD378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5C97A-F85E-F503-A4AD-E62D006B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71618-1840-4C0A-7EE5-1427E97C4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6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4370E1-46C5-56BD-74B6-D54C86CE2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4FC58F-E580-7569-7268-CED6DB8D98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C8D96-6EA2-77B7-AB42-36B3691F2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1E878-BD47-4FF7-AA22-64784D699689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C3ECD-7CC7-89B0-5D6C-BD9A4CB9F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EFB80-1901-FFAD-BFF6-684EDF4C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1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3CA50-26F2-584F-B160-C875087B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70FFB-E9B9-AA63-B101-EFEF6E109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67B6C-88B8-CA0C-891F-381467FA3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685AF-9F0B-41C7-9BB9-E9624FD69D69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4EFDE-E9DE-E9BD-2192-68A990359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B3E33-1C72-54D3-A5B1-2979D5BF6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8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AC7A0-BCD8-5CC4-D973-8161E276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5623E-C9D2-721B-3DEA-A12A5429F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C0011-16E1-E47C-E23B-6FA49CD86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80EFB-E18D-40E9-8521-305A93FAF4D7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686E7-86DF-E828-89DE-583E509A9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61C7A-C269-C364-5132-C13193467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3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48864-A4F0-118B-13B6-CF2686FC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2D0E3-5F23-9581-9EB1-C0162F6923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F5D2F-8EE1-B091-FA8D-47F2042E2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2AA34-7ADF-1385-71C4-E59E03263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779D-00CB-431C-9989-7526E8E0FA73}" type="datetime1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58488-1261-6284-90EA-BBF8B7C53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694BA-D45B-51CE-1A66-6FE241E8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6C13E-D7DD-3169-2EC5-D5DCF5D46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5E4C8-52CB-A095-0B1C-692FD3C51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8B028B-530F-8778-0AB7-C328CA5ED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753BA0-A6EC-8EFD-B7EB-1AED69902B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BE6EC-09BB-2F66-F1F3-9BCCC0DF5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D98D12-DF16-9095-581F-D4CF969A5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DF99-93DD-48DB-A4A1-786E93E60BFC}" type="datetime1">
              <a:rPr lang="en-US" smtClean="0"/>
              <a:t>10/11/25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F25244-6416-5326-8452-C4D0D60FA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A77725-5AE2-1894-7F86-97FBDC06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4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13F79-34CA-9804-0F33-D8964105F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0B9558-4A59-26C8-6285-917DE3307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E38C1-AF5A-4E9E-8C8B-0846380D59DB}" type="datetime1">
              <a:rPr lang="en-US" smtClean="0"/>
              <a:t>10/11/25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DC19E7-3CDD-C597-5AAC-E670AD1E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7B2A34-09F7-9380-3705-AA2D4EBF6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74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DCEF85-FB86-46DD-934E-E6A71F561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393C7-4FE7-44E8-AAF3-B117F6C62C24}" type="datetime1">
              <a:rPr lang="en-US" smtClean="0"/>
              <a:t>10/11/25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3D27E9-5349-A7F1-5E1F-00AD3DC65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6D7FE6-ACE9-3821-E94D-38D94F51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8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F337E-4997-55E3-AFDE-A9E05065A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2C7A5-5065-8E73-7CA0-AB6F33157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4658C-3FF9-CCAA-D00D-4902C3387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20B4D-A626-42CB-4626-F89F0B16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DAB5-B89C-46FD-9AF7-6E6F77E3261B}" type="datetime1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9D20E-1A3D-3D7D-1EB6-89C8FEAAC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DD452C-1C9F-A937-4803-52C1131E2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36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28188-2ADD-8931-F5F5-794220ECF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643B13-EA15-6315-015F-8648E688CF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06070-D779-E830-0249-5795DC15D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92A8D0-E7EA-6257-B217-C4FCB0F1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513EC-D59D-4BC9-8281-53677A0053B4}" type="datetime1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2CC18-D87B-25FC-68AE-4EFD6C17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7BF7C-73A8-070B-3F63-716C9D362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75F5D-3879-DDA9-3BDB-70B93148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86FD59-D3C1-105A-9835-406B73E0C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65B2B-424B-97A1-8AC6-6D9536ACA7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0F8054-B14F-4839-BEF6-83DA3D64C3F4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15F5C-31EC-D6F2-1A6C-1AF1A7A30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C047C-DBF6-B053-304E-7126343C7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D5E65F-FD8E-495A-B616-D460FB4F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3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404F6-DD60-D634-0E2C-5954C49DF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445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/>
              <a:t>The Ask</a:t>
            </a:r>
            <a:r>
              <a:rPr lang="en-US" dirty="0"/>
              <a:t>:  </a:t>
            </a:r>
            <a:br>
              <a:rPr lang="en-US" dirty="0"/>
            </a:br>
            <a:r>
              <a:rPr lang="en-US" sz="4000" b="1" dirty="0"/>
              <a:t>Provision MFPOA funds to engage CALG </a:t>
            </a:r>
            <a:br>
              <a:rPr lang="en-US" sz="4000" b="1" dirty="0"/>
            </a:br>
            <a:r>
              <a:rPr lang="en-US" sz="4000" b="1" dirty="0"/>
              <a:t>to do the following:</a:t>
            </a:r>
            <a:br>
              <a:rPr lang="en-US" sz="4000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A3B98-4F06-73B9-B136-8D4C9BCE4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2202568"/>
            <a:ext cx="10893778" cy="2452864"/>
          </a:xfrm>
        </p:spPr>
        <p:txBody>
          <a:bodyPr>
            <a:normAutofit fontScale="25000" lnSpcReduction="2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sz="9600" b="1" dirty="0"/>
              <a:t>Assess and opine on MFPOA’s exemption from RCW </a:t>
            </a:r>
            <a:r>
              <a:rPr lang="en-US" sz="9600" b="1" dirty="0">
                <a:latin typeface="Gill Sans MT" panose="020B0502020104020203"/>
              </a:rPr>
              <a:t>§64.90 (“WUCIOA for All”).  </a:t>
            </a:r>
            <a:br>
              <a:rPr lang="en-US" sz="9600" b="1" dirty="0">
                <a:latin typeface="Gill Sans MT" panose="020B0502020104020203"/>
              </a:rPr>
            </a:br>
            <a:endParaRPr lang="en-US" sz="9600" b="1" dirty="0">
              <a:latin typeface="Gill Sans MT" panose="020B0502020104020203"/>
            </a:endParaRPr>
          </a:p>
          <a:p>
            <a:pPr lvl="3">
              <a:buFont typeface="Wingdings" panose="05000000000000000000" pitchFamily="2" charset="2"/>
              <a:buChar char="v"/>
            </a:pPr>
            <a:r>
              <a:rPr lang="en-US" sz="9000" b="1" dirty="0">
                <a:latin typeface="Gill Sans MT" panose="020B0502020104020203"/>
              </a:rPr>
              <a:t>What laws will govern MFPOA going forward?</a:t>
            </a:r>
            <a:br>
              <a:rPr lang="en-US" sz="9000" b="1" dirty="0">
                <a:latin typeface="Gill Sans MT" panose="020B0502020104020203"/>
              </a:rPr>
            </a:br>
            <a:endParaRPr lang="en-US" sz="9000" b="1" dirty="0">
              <a:latin typeface="Gill Sans MT" panose="020B0502020104020203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9600" b="1" dirty="0"/>
              <a:t>Review and Revise MFPOA Bylaws</a:t>
            </a:r>
            <a:br>
              <a:rPr lang="en-US" sz="9600" b="1" dirty="0"/>
            </a:br>
            <a:endParaRPr lang="en-US" sz="9600" b="1" dirty="0"/>
          </a:p>
          <a:p>
            <a:pPr marL="971550" lvl="1" indent="-514350">
              <a:buFont typeface="+mj-lt"/>
              <a:buAutoNum type="arabicPeriod"/>
            </a:pPr>
            <a:r>
              <a:rPr lang="en-US" sz="9600" b="1" dirty="0"/>
              <a:t>Address a challenge to the MFPOA covenant banning short-term rentals (citing Wilkinson v. Chiwawa Community Association) via an opinion letter authored by CALG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0B45A2F-2AD7-FC2C-A289-DFD03C6C6561}"/>
              </a:ext>
            </a:extLst>
          </p:cNvPr>
          <p:cNvSpPr/>
          <p:nvPr/>
        </p:nvSpPr>
        <p:spPr>
          <a:xfrm>
            <a:off x="2968978" y="5081234"/>
            <a:ext cx="6254044" cy="141164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Estimated* Cost:  $5,000</a:t>
            </a:r>
            <a:br>
              <a:rPr lang="en-US" dirty="0"/>
            </a:br>
            <a:r>
              <a:rPr lang="en-US" sz="1400" dirty="0"/>
              <a:t>* (Actual cost based on actual hours * Bill Rate)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D3E69-21DD-E3F0-1714-14DE05ED3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A164C-A7AE-4215-BC57-47055CD8E7B6}" type="datetime1">
              <a:rPr lang="en-US" smtClean="0"/>
              <a:t>10/11/25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D5667-DEA8-E899-4C4F-A206D9980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8B27C-6E3F-A1B9-FACC-ED98DC756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36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B1A6B-CD37-EA1C-5AF0-2679B08BB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371"/>
            <a:ext cx="10515600" cy="6621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CALG Deliverables to MFPOA (Revised)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9F50-7CE2-E3EA-40F8-5758C72C5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2445"/>
            <a:ext cx="10823222" cy="380435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Palatino Linotype" panose="02040502050505030304" pitchFamily="18" charset="0"/>
              </a:rPr>
              <a:t>Determine whether MFPOA is considered a CIC and an HOA under Washington’s WUCOIA (RCW 64. 90), and is therefore subject to SB5796 and SB5129.  At summary level describe any "do's and don’ts" relevant to MFPOA operation.</a:t>
            </a:r>
            <a:br>
              <a:rPr lang="en-US" sz="2000" b="1" dirty="0">
                <a:latin typeface="Palatino Linotype" panose="02040502050505030304" pitchFamily="18" charset="0"/>
              </a:rPr>
            </a:br>
            <a:endParaRPr lang="en-US" sz="2000" dirty="0">
              <a:latin typeface="Palatino Linotype" panose="02040502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Palatino Linotype" panose="02040502050505030304" pitchFamily="18" charset="0"/>
              </a:rPr>
              <a:t>Given (1) above, define what laws will govern MFPOA</a:t>
            </a:r>
            <a:br>
              <a:rPr lang="en-US" sz="2000" b="1" dirty="0">
                <a:latin typeface="Palatino Linotype" panose="02040502050505030304" pitchFamily="18" charset="0"/>
              </a:rPr>
            </a:br>
            <a:endParaRPr lang="en-US" sz="2000" dirty="0">
              <a:latin typeface="Palatino Linotype" panose="02040502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Palatino Linotype" panose="02040502050505030304" pitchFamily="18" charset="0"/>
              </a:rPr>
              <a:t>Review MFPOA Bylaws and identify any required or recommended changes.</a:t>
            </a:r>
            <a:br>
              <a:rPr lang="en-US" sz="2000" b="1" dirty="0">
                <a:latin typeface="Palatino Linotype" panose="02040502050505030304" pitchFamily="18" charset="0"/>
              </a:rPr>
            </a:br>
            <a:endParaRPr lang="en-US" sz="2000" dirty="0">
              <a:latin typeface="Palatino Linotype" panose="020405020505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Palatino Linotype" panose="02040502050505030304" pitchFamily="18" charset="0"/>
              </a:rPr>
              <a:t>Document, in writing on CALG letterhead, the legality of MFPOA’s ban on short-term rentals (new covenant recorded 09/14/2022).  If CALG’s assessment is that the addition of this covenant is legal, create a response </a:t>
            </a:r>
            <a:r>
              <a:rPr lang="en-US" sz="2000" b="1">
                <a:latin typeface="Palatino Linotype" panose="02040502050505030304" pitchFamily="18" charset="0"/>
              </a:rPr>
              <a:t>to a </a:t>
            </a:r>
            <a:r>
              <a:rPr lang="en-US" sz="2000" b="1" dirty="0">
                <a:latin typeface="Palatino Linotype" panose="02040502050505030304" pitchFamily="18" charset="0"/>
              </a:rPr>
              <a:t>July 15, 2025 letter challenging the MFPOA Covenant banning short-term rentals. </a:t>
            </a:r>
            <a:endParaRPr 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15484FD-9806-4B40-3460-4334266115C8}"/>
              </a:ext>
            </a:extLst>
          </p:cNvPr>
          <p:cNvSpPr/>
          <p:nvPr/>
        </p:nvSpPr>
        <p:spPr>
          <a:xfrm>
            <a:off x="2071511" y="4921956"/>
            <a:ext cx="8048978" cy="16371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Estimated Cost*:  $3,500 - $5000</a:t>
            </a:r>
            <a:br>
              <a:rPr lang="en-US" dirty="0"/>
            </a:br>
            <a:r>
              <a:rPr lang="en-US" sz="1400" dirty="0"/>
              <a:t>* (Actual cost based on actual hours x Bill Rate)</a:t>
            </a:r>
          </a:p>
          <a:p>
            <a:pPr algn="ctr"/>
            <a:r>
              <a:rPr lang="en-US" sz="1400" dirty="0"/>
              <a:t>CALG initially requested we deposit $10K into an escrow/impound account from which work against the above Deliverables will be funded.  A. Luts has requested this be reduced to $5,000.  Awaiting CALG’s reply</a:t>
            </a:r>
            <a:br>
              <a:rPr lang="en-US" sz="1400" dirty="0"/>
            </a:b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5044E-E94B-00D9-3E77-96C9EA548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41593-0BB9-4CD7-A1ED-09138A54FC54}" type="datetime1">
              <a:rPr lang="en-US" smtClean="0"/>
              <a:t>10/11/25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240FF-6A1C-8E84-FA4E-6CBB707FE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MFPOA Board_Luts_100625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F2256-6BFD-7CAE-5D87-A3530CA65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E65F-FD8E-495A-B616-D460FB4F6F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1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9657</TotalTime>
  <Words>300</Words>
  <Application>Microsoft Macintosh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Gill Sans MT</vt:lpstr>
      <vt:lpstr>Palatino Linotype</vt:lpstr>
      <vt:lpstr>Wingdings</vt:lpstr>
      <vt:lpstr>Office Theme</vt:lpstr>
      <vt:lpstr>The Ask:   Provision MFPOA funds to engage CALG  to do the following: </vt:lpstr>
      <vt:lpstr>CALG Deliverables to MFPOA (Revised)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Luts</dc:creator>
  <cp:lastModifiedBy>Vanessa Gunther</cp:lastModifiedBy>
  <cp:revision>6</cp:revision>
  <dcterms:created xsi:type="dcterms:W3CDTF">2025-07-26T18:03:53Z</dcterms:created>
  <dcterms:modified xsi:type="dcterms:W3CDTF">2025-10-11T18:16:05Z</dcterms:modified>
</cp:coreProperties>
</file>